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1"/>
    <p:sldMasterId id="2147483722" r:id="rId2"/>
  </p:sldMasterIdLst>
  <p:notesMasterIdLst>
    <p:notesMasterId r:id="rId17"/>
  </p:notesMasterIdLst>
  <p:sldIdLst>
    <p:sldId id="325" r:id="rId3"/>
    <p:sldId id="309" r:id="rId4"/>
    <p:sldId id="310" r:id="rId5"/>
    <p:sldId id="324" r:id="rId6"/>
    <p:sldId id="322" r:id="rId7"/>
    <p:sldId id="312" r:id="rId8"/>
    <p:sldId id="313" r:id="rId9"/>
    <p:sldId id="317" r:id="rId10"/>
    <p:sldId id="323" r:id="rId11"/>
    <p:sldId id="318" r:id="rId12"/>
    <p:sldId id="319" r:id="rId13"/>
    <p:sldId id="316" r:id="rId14"/>
    <p:sldId id="320" r:id="rId15"/>
    <p:sldId id="321" r:id="rId16"/>
  </p:sldIdLst>
  <p:sldSz cx="12192000" cy="6858000"/>
  <p:notesSz cx="6858000" cy="9144000"/>
  <p:defaultTextStyle>
    <a:defPPr>
      <a:defRPr lang="en-US"/>
    </a:defPPr>
    <a:lvl1pPr marL="0" algn="l" defTabSz="609356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1pPr>
    <a:lvl2pPr marL="609356" algn="l" defTabSz="609356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2pPr>
    <a:lvl3pPr marL="1218712" algn="l" defTabSz="609356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3pPr>
    <a:lvl4pPr marL="1828068" algn="l" defTabSz="609356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4pPr>
    <a:lvl5pPr marL="2437425" algn="l" defTabSz="609356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5pPr>
    <a:lvl6pPr marL="3046781" algn="l" defTabSz="609356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6pPr>
    <a:lvl7pPr marL="3656137" algn="l" defTabSz="609356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7pPr>
    <a:lvl8pPr marL="4265493" algn="l" defTabSz="609356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8pPr>
    <a:lvl9pPr marL="4874849" algn="l" defTabSz="609356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ED7D31"/>
    <a:srgbClr val="3399FF"/>
    <a:srgbClr val="CCECFF"/>
    <a:srgbClr val="FFFFCC"/>
    <a:srgbClr val="CCFFFF"/>
    <a:srgbClr val="F3CAB7"/>
    <a:srgbClr val="E6E6E6"/>
    <a:srgbClr val="FFABAB"/>
    <a:srgbClr val="FFAF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87" autoAdjust="0"/>
    <p:restoredTop sz="94700" autoAdjust="0"/>
  </p:normalViewPr>
  <p:slideViewPr>
    <p:cSldViewPr snapToGrid="0">
      <p:cViewPr varScale="1">
        <p:scale>
          <a:sx n="109" d="100"/>
          <a:sy n="109" d="100"/>
        </p:scale>
        <p:origin x="504" y="102"/>
      </p:cViewPr>
      <p:guideLst>
        <p:guide orient="horz" pos="2159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38" d="100"/>
        <a:sy n="38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3762" y="54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57FA46-43F9-4F69-95F6-D7DDFEF302D0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50AEF4-BDFE-4727-BF24-AD54F02E7CD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548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17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34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051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068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086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103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120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137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0AEF4-BDFE-4727-BF24-AD54F02E7CD2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677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0AEF4-BDFE-4727-BF24-AD54F02E7CD2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4461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ABB74-4D87-4262-9DF3-FEED254662BB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DEA3F-5985-4DC4-8157-9881354D61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132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ABB74-4D87-4262-9DF3-FEED254662BB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DEA3F-5985-4DC4-8157-9881354D61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076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ABB74-4D87-4262-9DF3-FEED254662BB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DEA3F-5985-4DC4-8157-9881354D61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101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ABB74-4D87-4262-9DF3-FEED254662BB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DEA3F-5985-4DC4-8157-9881354D61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373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55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12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15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05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95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25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ABB74-4D87-4262-9DF3-FEED254662BB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DEA3F-5985-4DC4-8157-9881354D61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288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98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97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78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35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ABB74-4D87-4262-9DF3-FEED254662BB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DEA3F-5985-4DC4-8157-9881354D61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31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ABB74-4D87-4262-9DF3-FEED254662BB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DEA3F-5985-4DC4-8157-9881354D61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992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ABB74-4D87-4262-9DF3-FEED254662BB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DEA3F-5985-4DC4-8157-9881354D61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445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ABB74-4D87-4262-9DF3-FEED254662BB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DEA3F-5985-4DC4-8157-9881354D61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ABB74-4D87-4262-9DF3-FEED254662BB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DEA3F-5985-4DC4-8157-9881354D619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F68D89A-C0B6-4A4C-936D-D5BFAFD3D6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17"/>
          <a:stretch/>
        </p:blipFill>
        <p:spPr>
          <a:xfrm>
            <a:off x="-558634" y="-305007"/>
            <a:ext cx="2151983" cy="104622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2DF557C2-9684-419D-A182-9EB13966AAA4}"/>
              </a:ext>
            </a:extLst>
          </p:cNvPr>
          <p:cNvSpPr txBox="1"/>
          <p:nvPr userDrawn="1"/>
        </p:nvSpPr>
        <p:spPr>
          <a:xfrm>
            <a:off x="1666343" y="218105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单击此处添加标题</a:t>
            </a:r>
          </a:p>
        </p:txBody>
      </p:sp>
    </p:spTree>
    <p:extLst>
      <p:ext uri="{BB962C8B-B14F-4D97-AF65-F5344CB8AC3E}">
        <p14:creationId xmlns:p14="http://schemas.microsoft.com/office/powerpoint/2010/main" val="30710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ABB74-4D87-4262-9DF3-FEED254662BB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DEA3F-5985-4DC4-8157-9881354D61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599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ABB74-4D87-4262-9DF3-FEED254662BB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DEA3F-5985-4DC4-8157-9881354D61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579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DABB74-4D87-4262-9DF3-FEED254662BB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5DEA3F-5985-4DC4-8157-9881354D61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5902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325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3738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65" y="3885814"/>
            <a:ext cx="5107209" cy="271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16" y="991351"/>
            <a:ext cx="4903173" cy="2555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65801" y="666767"/>
            <a:ext cx="5734528" cy="2554545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塢堡是魏晉北方社會因應戰亂而出現的防衛性建築。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社會不靖，富裕地主為求自保，紛紛在控制的莊園內，為自己的房屋加固成小型的塢。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一些同性的族人，合資將共同的居住點建立防禦性的圍牆和角樓，於是大型的塢也出現了，宗族的強人成為「塢主」。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莊園內的人，平日在塢堡週邊耕種或放牧，一旦受到攻擊，便在塢主的領導之下據塢而守。</a:t>
            </a:r>
            <a:endParaRPr lang="en-US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41405" y="3552279"/>
            <a:ext cx="5358923" cy="1323439"/>
          </a:xfrm>
          <a:prstGeom prst="rect">
            <a:avLst/>
          </a:prstGeom>
          <a:solidFill>
            <a:srgbClr val="FFFFCC"/>
          </a:solidFill>
          <a:ln w="28575">
            <a:solidFill>
              <a:srgbClr val="3399F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題材：塢圖（墓葬壁畫）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年代：三國▪魏甘露二年（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257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年）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地點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endParaRPr lang="en-US" altLang="zh-CN" sz="16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甘肅省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嘉峪關新城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1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號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墓（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嘉峪關長城博物館藏）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內容：曹魏時期河西地區畜牧業的興旺情況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41406" y="5151366"/>
            <a:ext cx="5358922" cy="1323439"/>
          </a:xfrm>
          <a:prstGeom prst="rect">
            <a:avLst/>
          </a:prstGeom>
          <a:solidFill>
            <a:srgbClr val="FFFFCC"/>
          </a:solidFill>
          <a:ln w="28575">
            <a:solidFill>
              <a:srgbClr val="3399FF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題材：樹下射鳥圖（墓葬壁畫）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年代：魏晉（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220-316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）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地點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endParaRPr lang="en-US" altLang="zh-CN" sz="16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甘肅省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高臺縣駱駝城苦水口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1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號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墓（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高臺縣博物館藏）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內容：塢外大樹下男子張弓射鳥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cxnSp>
        <p:nvCxnSpPr>
          <p:cNvPr id="16" name="Elbow Connector 15"/>
          <p:cNvCxnSpPr/>
          <p:nvPr/>
        </p:nvCxnSpPr>
        <p:spPr>
          <a:xfrm>
            <a:off x="4958318" y="3503965"/>
            <a:ext cx="1283089" cy="333675"/>
          </a:xfrm>
          <a:prstGeom prst="bentConnector3">
            <a:avLst>
              <a:gd name="adj1" fmla="val 280"/>
            </a:avLst>
          </a:prstGeom>
          <a:ln w="28575">
            <a:solidFill>
              <a:srgbClr val="3399FF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787778" y="5247703"/>
            <a:ext cx="453629" cy="5316"/>
          </a:xfrm>
          <a:prstGeom prst="line">
            <a:avLst/>
          </a:prstGeom>
          <a:ln w="28575">
            <a:solidFill>
              <a:srgbClr val="3399FF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1"/>
          <p:cNvSpPr txBox="1"/>
          <p:nvPr/>
        </p:nvSpPr>
        <p:spPr>
          <a:xfrm>
            <a:off x="720550" y="426573"/>
            <a:ext cx="3009851" cy="46153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請在莊園內找「塢」</a:t>
            </a:r>
            <a:endParaRPr lang="en-US" altLang="zh-CN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067139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731" y="3079583"/>
            <a:ext cx="5939271" cy="292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44889" y="1620752"/>
            <a:ext cx="4083437" cy="1384995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題材：樹下射鳥圖（墓葬壁畫）</a:t>
            </a:r>
            <a:endParaRPr lang="en-US" altLang="zh-CN" sz="1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年代：魏晉（</a:t>
            </a:r>
            <a:r>
              <a:rPr lang="en-US" altLang="zh-CN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220-316</a:t>
            </a:r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）</a:t>
            </a:r>
            <a:endParaRPr lang="en-US" altLang="zh-CN" sz="1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地點：甘肅省高臺縣駱駝城苦水口</a:t>
            </a:r>
            <a:r>
              <a:rPr lang="en-US" altLang="zh-CN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1</a:t>
            </a:r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號墓（高臺縣博物館藏）</a:t>
            </a:r>
            <a:endParaRPr lang="en-US" altLang="zh-CN" sz="1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內容：墓主人頭戴介幘，手持扇子，坐在榻上。婢女捧著盒子，在一邊侍奉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r>
              <a:rPr lang="en-US" altLang="zh-CN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(</a:t>
            </a:r>
            <a:r>
              <a:rPr lang="zh-TW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同見下圖</a:t>
            </a:r>
            <a:r>
              <a:rPr lang="en-US" altLang="zh-TW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)</a:t>
            </a:r>
            <a:endParaRPr lang="en-US" sz="1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866730"/>
            <a:ext cx="3523891" cy="1870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75719" y="5017945"/>
            <a:ext cx="28815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墓葬壁畫，反映了墓主的在生時候的生活。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這兩張壁畫是在同一個墓內。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8459540" y="3150011"/>
            <a:ext cx="1818521" cy="888274"/>
          </a:xfrm>
          <a:prstGeom prst="wedgeRoundRectCallout">
            <a:avLst>
              <a:gd name="adj1" fmla="val -132334"/>
              <a:gd name="adj2" fmla="val 89865"/>
              <a:gd name="adj3" fmla="val 16667"/>
            </a:avLst>
          </a:prstGeom>
          <a:solidFill>
            <a:srgbClr val="0070C0"/>
          </a:solidFill>
          <a:ln w="19050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16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我是墓主，也是塢主，上圖是我的塢。</a:t>
            </a:r>
            <a:endParaRPr lang="en-US" sz="1600" b="1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944" y="3246216"/>
            <a:ext cx="1301750" cy="1666875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714504" y="3246216"/>
            <a:ext cx="1166326" cy="1169551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「介幘」。</a:t>
            </a:r>
            <a:endParaRPr lang="en-US" altLang="zh-CN" sz="1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朝廷高級文職官員才能戴，代表社會地位很高。</a:t>
            </a:r>
            <a:endParaRPr lang="en-US" sz="1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2880831" y="3846702"/>
            <a:ext cx="671351" cy="0"/>
          </a:xfrm>
          <a:prstGeom prst="line">
            <a:avLst/>
          </a:prstGeom>
          <a:ln w="19050">
            <a:solidFill>
              <a:srgbClr val="0070C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9"/>
          <p:cNvSpPr txBox="1"/>
          <p:nvPr/>
        </p:nvSpPr>
        <p:spPr>
          <a:xfrm>
            <a:off x="5161345" y="1013553"/>
            <a:ext cx="1808727" cy="400110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TW" sz="20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haroni" panose="02010803020104030203" pitchFamily="2" charset="-79"/>
              </a:rPr>
              <a:t>4</a:t>
            </a:r>
            <a:r>
              <a:rPr lang="en-US" altLang="zh-CN" sz="20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haroni" panose="02010803020104030203" pitchFamily="2" charset="-79"/>
              </a:rPr>
              <a:t>.</a:t>
            </a:r>
            <a:r>
              <a:rPr lang="zh-TW" altLang="en-US" sz="20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haroni" panose="02010803020104030203" pitchFamily="2" charset="-79"/>
              </a:rPr>
              <a:t>塢主的生活</a:t>
            </a:r>
            <a:endParaRPr lang="en-US" sz="2000" b="1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Aharoni" panose="02010803020104030203" pitchFamily="2" charset="-79"/>
            </a:endParaRPr>
          </a:p>
        </p:txBody>
      </p:sp>
      <p:cxnSp>
        <p:nvCxnSpPr>
          <p:cNvPr id="14" name="Straight Connector 9"/>
          <p:cNvCxnSpPr/>
          <p:nvPr/>
        </p:nvCxnSpPr>
        <p:spPr>
          <a:xfrm>
            <a:off x="4239699" y="3846702"/>
            <a:ext cx="2371940" cy="466222"/>
          </a:xfrm>
          <a:prstGeom prst="line">
            <a:avLst/>
          </a:prstGeom>
          <a:ln w="19050">
            <a:solidFill>
              <a:srgbClr val="0070C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3630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8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406" y="1007885"/>
            <a:ext cx="1891484" cy="210836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622" y="3338870"/>
            <a:ext cx="4299423" cy="227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406" y="3273490"/>
            <a:ext cx="4441256" cy="2323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4319619" y="630363"/>
            <a:ext cx="1981654" cy="854059"/>
          </a:xfrm>
          <a:prstGeom prst="wedgeRoundRectCallout">
            <a:avLst>
              <a:gd name="adj1" fmla="val -94959"/>
              <a:gd name="adj2" fmla="val 45328"/>
              <a:gd name="adj3" fmla="val 1666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400" dirty="0" smtClean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圖一和圖二</a:t>
            </a:r>
            <a:r>
              <a:rPr lang="zh-CN" altLang="en-US" sz="1400" dirty="0" smtClean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都</a:t>
            </a:r>
            <a:r>
              <a:rPr lang="zh-CN" altLang="en-US" sz="1400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是我墓穴內的壁畫，你能找到我嗎？</a:t>
            </a:r>
            <a:endParaRPr lang="en-US" altLang="zh-CN" sz="1400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7663" y="1101786"/>
            <a:ext cx="1580607" cy="2035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6794904" y="1057393"/>
            <a:ext cx="1712316" cy="576595"/>
          </a:xfrm>
          <a:prstGeom prst="wedgeRoundRectCallout">
            <a:avLst>
              <a:gd name="adj1" fmla="val 75766"/>
              <a:gd name="adj2" fmla="val 33207"/>
              <a:gd name="adj3" fmla="val 16667"/>
            </a:avLst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這太容易了！</a:t>
            </a:r>
            <a:endParaRPr lang="en-US" sz="1400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4288855" y="1546678"/>
            <a:ext cx="2012418" cy="859690"/>
          </a:xfrm>
          <a:prstGeom prst="wedgeRoundRectCallout">
            <a:avLst>
              <a:gd name="adj1" fmla="val -91119"/>
              <a:gd name="adj2" fmla="val -38092"/>
              <a:gd name="adj3" fmla="val 1666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400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壁畫反映我身前最愛的兩項活動，你可以簡單描述一下嗎？</a:t>
            </a:r>
            <a:endParaRPr lang="en-US" sz="1400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6789082" y="1842338"/>
            <a:ext cx="1968581" cy="554180"/>
          </a:xfrm>
          <a:prstGeom prst="wedgeRoundRectCallout">
            <a:avLst>
              <a:gd name="adj1" fmla="val 71179"/>
              <a:gd name="adj2" fmla="val -78328"/>
              <a:gd name="adj3" fmla="val 16667"/>
            </a:avLst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400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圖一：</a:t>
            </a:r>
            <a:r>
              <a:rPr lang="zh-TW" altLang="en-US" sz="14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狩獵</a:t>
            </a:r>
            <a:endParaRPr lang="en-US" altLang="zh-CN" sz="14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400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圖二：</a:t>
            </a:r>
            <a:r>
              <a:rPr lang="zh-TW" altLang="en-US" sz="14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宴飲</a:t>
            </a:r>
            <a:endParaRPr lang="en-US" sz="14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4333393" y="2475585"/>
            <a:ext cx="1967880" cy="722202"/>
          </a:xfrm>
          <a:prstGeom prst="wedgeRoundRectCallout">
            <a:avLst>
              <a:gd name="adj1" fmla="val -97105"/>
              <a:gd name="adj2" fmla="val -82661"/>
              <a:gd name="adj3" fmla="val 1666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400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我以前的生活還過得去吧？</a:t>
            </a:r>
            <a:endParaRPr lang="en-US" sz="1400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6789082" y="2516780"/>
            <a:ext cx="1968581" cy="661048"/>
          </a:xfrm>
          <a:prstGeom prst="wedgeRoundRectCallout">
            <a:avLst>
              <a:gd name="adj1" fmla="val 79915"/>
              <a:gd name="adj2" fmla="val -147088"/>
              <a:gd name="adj3" fmla="val 16667"/>
            </a:avLst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400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我覺得你以前的生活簡直是 </a:t>
            </a:r>
            <a:r>
              <a:rPr lang="en-US" altLang="zh-CN" sz="1400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___________</a:t>
            </a:r>
            <a:r>
              <a:rPr lang="zh-CN" altLang="en-US" sz="1400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啦！</a:t>
            </a:r>
            <a:endParaRPr lang="en-US" sz="1400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17170" y="5545623"/>
            <a:ext cx="44412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駕鷹圖：墓主臂上駕鷹，騎馬疾行，狩獵出行中。（</a:t>
            </a:r>
            <a:r>
              <a:rPr lang="zh-TW" altLang="en-US" sz="10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教</a:t>
            </a:r>
            <a:r>
              <a:rPr lang="zh-CN" altLang="en-US" sz="10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師參考）</a:t>
            </a:r>
            <a:endParaRPr lang="en-US" sz="10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01273" y="5545623"/>
            <a:ext cx="42327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宴飲圖：幾位婢女環列墓主而坐，有的跳舞，有的彈奏。（</a:t>
            </a:r>
            <a:r>
              <a:rPr lang="zh-TW" altLang="en-US" sz="10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教</a:t>
            </a:r>
            <a:r>
              <a:rPr lang="zh-CN" altLang="en-US" sz="10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師參考）</a:t>
            </a:r>
            <a:endParaRPr lang="en-US" sz="10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17170" y="5163063"/>
            <a:ext cx="644435" cy="33855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圖一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01275" y="5148864"/>
            <a:ext cx="644435" cy="33855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圖二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07598" y="2782167"/>
            <a:ext cx="9996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超級豪華</a:t>
            </a:r>
            <a:endParaRPr lang="en-US" sz="14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417661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777" y="856458"/>
            <a:ext cx="4889141" cy="5098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69607" y="1000793"/>
            <a:ext cx="41992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這是另一</a:t>
            </a:r>
            <a:r>
              <a:rPr lang="zh-TW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幅在</a:t>
            </a:r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墓穴的壁畫</a:t>
            </a:r>
            <a:r>
              <a:rPr lang="zh-TW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，顯示</a:t>
            </a:r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墓主領著一大批武士，持著長矛，策馬出行。</a:t>
            </a:r>
            <a:endParaRPr lang="en-US" altLang="zh-CN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你認為，作為魏晉時期的一個塢主，為什麼要養兵（這花很大費用的）？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83338" y="5098851"/>
            <a:ext cx="2404438" cy="646331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題材：出行圖（墓葬壁畫）</a:t>
            </a:r>
            <a:endParaRPr lang="en-US" altLang="zh-CN" sz="12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年代：三國▪魏甘露二年（</a:t>
            </a:r>
            <a:r>
              <a:rPr lang="en-US" altLang="zh-CN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257</a:t>
            </a:r>
            <a:r>
              <a:rPr lang="zh-CN" altLang="en-US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年）</a:t>
            </a:r>
            <a:endParaRPr lang="en-US" altLang="zh-CN" sz="12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地點：甘肅省嘉峪關市新城</a:t>
            </a:r>
            <a:r>
              <a:rPr lang="en-US" altLang="zh-CN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3</a:t>
            </a:r>
            <a:r>
              <a:rPr lang="zh-CN" altLang="en-US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號墓</a:t>
            </a:r>
            <a:endParaRPr lang="en-US" altLang="zh-CN" sz="12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69607" y="2305113"/>
            <a:ext cx="4025703" cy="2554545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答：</a:t>
            </a:r>
            <a:endParaRPr lang="en-US" altLang="zh-CN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906622" y="2789018"/>
            <a:ext cx="3399336" cy="1569660"/>
          </a:xfrm>
          <a:prstGeom prst="rect">
            <a:avLst/>
          </a:prstGeom>
          <a:solidFill>
            <a:srgbClr val="FFFFCC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地方治安不靖，豪強於是以軍事編制將所屬宗族、賓客、子弟等組成武裝部隊作為防衛力量，這些家兵或私兵稱為部曲，以保障塢堡內人命的安全，和維持經濟活動能繼續進行。</a:t>
            </a:r>
            <a:endParaRPr lang="zh-HK" altLang="en-US" sz="16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6546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4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100" y="3142763"/>
            <a:ext cx="3482337" cy="205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861" y="2568001"/>
            <a:ext cx="3495111" cy="3644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90115" y="932074"/>
            <a:ext cx="393319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下面這張壁畫反映了魏晉時期的社會狀況，你會喜歡生活在那個年代嗎？為什麼</a:t>
            </a:r>
            <a:r>
              <a:rPr lang="zh-CN" altLang="en-US" sz="16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？</a:t>
            </a:r>
            <a:endParaRPr lang="en-US" sz="16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26045" y="5303867"/>
            <a:ext cx="6183699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問題：你認為陶淵明心目中的和諧社會，在魏晉時代能否存在</a:t>
            </a:r>
            <a:r>
              <a:rPr lang="zh-CN" altLang="en-US" sz="16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？</a:t>
            </a:r>
            <a:endParaRPr lang="en-US" sz="16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121437" y="3129468"/>
            <a:ext cx="1346216" cy="1169551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zh-CN" altLang="en-US" sz="1000" dirty="0">
                <a:solidFill>
                  <a:prstClr val="black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年畫</a:t>
            </a:r>
            <a:r>
              <a:rPr lang="en-US" altLang="zh-CN" sz="1000" dirty="0">
                <a:solidFill>
                  <a:prstClr val="black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CN" altLang="en-US" sz="1000" dirty="0">
                <a:solidFill>
                  <a:prstClr val="black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桃園問津</a:t>
            </a:r>
            <a:r>
              <a:rPr lang="en-US" altLang="zh-CN" sz="1000" dirty="0">
                <a:solidFill>
                  <a:prstClr val="black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r>
              <a:rPr lang="zh-CN" altLang="en-US" sz="1000" dirty="0">
                <a:solidFill>
                  <a:prstClr val="black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（天津博物館藏），收入馮騏才編，</a:t>
            </a:r>
            <a:r>
              <a:rPr lang="en-US" altLang="zh-CN" sz="1000" dirty="0">
                <a:solidFill>
                  <a:prstClr val="black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CN" altLang="en-US" sz="1000" dirty="0">
                <a:solidFill>
                  <a:prstClr val="black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中國木板年畫集成</a:t>
            </a:r>
            <a:r>
              <a:rPr lang="en-US" altLang="zh-CN" sz="1000" dirty="0">
                <a:solidFill>
                  <a:prstClr val="black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•</a:t>
            </a:r>
            <a:r>
              <a:rPr lang="zh-CN" altLang="en-US" sz="1000" dirty="0">
                <a:solidFill>
                  <a:prstClr val="black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楊柳青卷上</a:t>
            </a:r>
            <a:r>
              <a:rPr lang="en-US" altLang="zh-CN" sz="1000" dirty="0">
                <a:solidFill>
                  <a:prstClr val="black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r>
              <a:rPr lang="zh-CN" altLang="en-US" sz="1000" dirty="0">
                <a:solidFill>
                  <a:prstClr val="black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，北京：中華書局，</a:t>
            </a:r>
            <a:r>
              <a:rPr lang="en-US" altLang="zh-CN" sz="1000" dirty="0">
                <a:solidFill>
                  <a:prstClr val="black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2007</a:t>
            </a:r>
            <a:r>
              <a:rPr lang="zh-CN" altLang="en-US" sz="1000" dirty="0">
                <a:solidFill>
                  <a:prstClr val="black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年，頁</a:t>
            </a:r>
            <a:r>
              <a:rPr lang="en-US" altLang="zh-CN" sz="1000" dirty="0">
                <a:solidFill>
                  <a:prstClr val="black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282</a:t>
            </a:r>
            <a:r>
              <a:rPr lang="zh-CN" altLang="en-US" sz="1000" dirty="0">
                <a:solidFill>
                  <a:prstClr val="black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en-US" sz="1000" dirty="0">
              <a:solidFill>
                <a:prstClr val="black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07939" y="8191621"/>
            <a:ext cx="184731" cy="461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072341" y="897137"/>
            <a:ext cx="33735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陶淵明（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365-427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），東晉人。曾任彭澤令，但因為厭惡當時的政治，不足三個月便辭官歸里。他最著名的作品是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桃花源記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，描述一個沒有塢堡的和諧社會。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884" y="932074"/>
            <a:ext cx="1668173" cy="2709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111520" y="2885215"/>
            <a:ext cx="7309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（圖像：維基百科▪陶淵明）</a:t>
            </a:r>
            <a:endParaRPr lang="en-US" sz="10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3" name="Oval Callout 12"/>
          <p:cNvSpPr/>
          <p:nvPr/>
        </p:nvSpPr>
        <p:spPr>
          <a:xfrm>
            <a:off x="6874644" y="2196194"/>
            <a:ext cx="3449960" cy="746875"/>
          </a:xfrm>
          <a:prstGeom prst="wedgeEllipseCallout">
            <a:avLst>
              <a:gd name="adj1" fmla="val -51445"/>
              <a:gd name="adj2" fmla="val -35365"/>
            </a:avLst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000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「緣溪行，忘路之遠近。忽逢桃花林，夾岸數百步，中無雜樹，芳草鮮美，落英繽紛</a:t>
            </a:r>
            <a:r>
              <a:rPr lang="en-US" altLang="zh-TW" sz="1000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……</a:t>
            </a:r>
            <a:r>
              <a:rPr lang="zh-TW" altLang="en-US" sz="1000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」</a:t>
            </a:r>
            <a:endParaRPr lang="en-US" sz="1000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1090115" y="1587891"/>
            <a:ext cx="414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solidFill>
                  <a:srgbClr val="FF0000"/>
                </a:solidFill>
                <a:latin typeface="新細明體" panose="02020500000000000000" pitchFamily="18" charset="-120"/>
              </a:rPr>
              <a:t>喜歡：在亂世內仍能在塢堡中維持穩定安全的生活；不喜歡：經常活在即將發生動亂的恐懼之中，沒有武力保護便很危險</a:t>
            </a:r>
            <a:r>
              <a:rPr lang="zh-TW" altLang="en-US" sz="1600" dirty="0" smtClean="0">
                <a:solidFill>
                  <a:srgbClr val="FF0000"/>
                </a:solidFill>
                <a:latin typeface="新細明體" panose="02020500000000000000" pitchFamily="18" charset="-120"/>
              </a:rPr>
              <a:t>。</a:t>
            </a:r>
            <a:endParaRPr lang="en-US" altLang="zh-HK" sz="1600" dirty="0">
              <a:solidFill>
                <a:srgbClr val="FF0000"/>
              </a:solidFill>
              <a:latin typeface="新細明體" panose="02020500000000000000" pitchFamily="18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5407939" y="5696025"/>
            <a:ext cx="6229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solidFill>
                  <a:srgbClr val="FF0000"/>
                </a:solidFill>
                <a:latin typeface="新細明體" panose="02020500000000000000" pitchFamily="18" charset="-120"/>
              </a:rPr>
              <a:t>教師參考：正因為身處亂世，難有和諧的社會，故此陶淵明有這個並不存在的美好想像</a:t>
            </a:r>
            <a:r>
              <a:rPr lang="zh-TW" altLang="en-US" sz="1600" dirty="0" smtClean="0">
                <a:solidFill>
                  <a:srgbClr val="FF0000"/>
                </a:solidFill>
                <a:latin typeface="新細明體" panose="02020500000000000000" pitchFamily="18" charset="-120"/>
              </a:rPr>
              <a:t>。</a:t>
            </a:r>
            <a:endParaRPr lang="en-US" altLang="zh-HK" sz="1600" dirty="0">
              <a:solidFill>
                <a:srgbClr val="FF0000"/>
              </a:solidFill>
              <a:latin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4115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0" grpId="0" animBg="1"/>
      <p:bldP spid="14" grpId="0"/>
      <p:bldP spid="8" grpId="0"/>
      <p:bldP spid="13" grpId="0" animBg="1"/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0" y="0"/>
            <a:ext cx="8301318" cy="648268"/>
          </a:xfrm>
          <a:prstGeom prst="rect">
            <a:avLst/>
          </a:prstGeom>
          <a:gradFill rotWithShape="1">
            <a:gsLst>
              <a:gs pos="0">
                <a:srgbClr val="C96731">
                  <a:tint val="80000"/>
                  <a:satMod val="107000"/>
                  <a:lumMod val="103000"/>
                </a:srgbClr>
              </a:gs>
              <a:gs pos="100000">
                <a:srgbClr val="C96731">
                  <a:tint val="82000"/>
                  <a:satMod val="109000"/>
                  <a:lumMod val="103000"/>
                </a:srgbClr>
              </a:gs>
            </a:gsLst>
            <a:lin ang="5400000" scaled="0"/>
          </a:gradFill>
          <a:ln w="6350" cap="flat" cmpd="sng" algn="ctr">
            <a:noFill/>
            <a:prstDash val="solid"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zh-CN" altLang="en-US" sz="2400" b="1" dirty="0">
                <a:solidFill>
                  <a:srgbClr val="00000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主題：魏晉時期的大莊園</a:t>
            </a:r>
            <a:endParaRPr lang="en-US" sz="2400" b="1" dirty="0">
              <a:solidFill>
                <a:srgbClr val="000000"/>
              </a:solidFill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3" name="Subtitle 4"/>
          <p:cNvSpPr txBox="1">
            <a:spLocks/>
          </p:cNvSpPr>
          <p:nvPr/>
        </p:nvSpPr>
        <p:spPr>
          <a:xfrm>
            <a:off x="832510" y="645520"/>
            <a:ext cx="7468807" cy="624654"/>
          </a:xfrm>
          <a:prstGeom prst="rect">
            <a:avLst/>
          </a:prstGeom>
          <a:solidFill>
            <a:srgbClr val="4A5356">
              <a:lumMod val="20000"/>
              <a:lumOff val="80000"/>
            </a:srgb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相關課題：</a:t>
            </a:r>
            <a:r>
              <a:rPr lang="en-US" altLang="zh-CN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i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 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 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士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族的生活面貌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細明體" panose="02020509000000000000" pitchFamily="49" charset="-120"/>
              <a:ea typeface="細明體" panose="02020509000000000000" pitchFamily="49" charset="-120"/>
            </a:endParaRPr>
          </a:p>
          <a:p>
            <a:pPr algn="l">
              <a:defRPr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          ii 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壁畫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365417"/>
            <a:ext cx="832511" cy="461665"/>
          </a:xfrm>
          <a:prstGeom prst="rect">
            <a:avLst/>
          </a:prstGeom>
          <a:solidFill>
            <a:srgbClr val="C96731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2400" b="1" kern="0" dirty="0">
                <a:solidFill>
                  <a:srgbClr val="00000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總論</a:t>
            </a:r>
            <a:endParaRPr lang="zh-HK" altLang="en-US" sz="2400" b="1" kern="0" dirty="0">
              <a:solidFill>
                <a:srgbClr val="000000"/>
              </a:solidFill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2511" y="2365417"/>
            <a:ext cx="7468806" cy="584775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細明體" panose="02020509000000000000" pitchFamily="49" charset="-120"/>
                <a:ea typeface="細明體" panose="02020509000000000000" pitchFamily="49" charset="-120"/>
              </a:rPr>
              <a:t>所謂</a:t>
            </a:r>
            <a:r>
              <a:rPr lang="zh-TW" altLang="en-US" sz="1600" dirty="0">
                <a:latin typeface="細明體" panose="02020509000000000000" pitchFamily="49" charset="-120"/>
                <a:ea typeface="細明體" panose="02020509000000000000" pitchFamily="49" charset="-120"/>
              </a:rPr>
              <a:t>「</a:t>
            </a:r>
            <a:r>
              <a:rPr lang="zh-CN" altLang="en-US" sz="1600" dirty="0">
                <a:latin typeface="細明體" panose="02020509000000000000" pitchFamily="49" charset="-120"/>
                <a:ea typeface="細明體" panose="02020509000000000000" pitchFamily="49" charset="-120"/>
              </a:rPr>
              <a:t>士族</a:t>
            </a:r>
            <a:r>
              <a:rPr lang="zh-TW" altLang="en-US" sz="1600" dirty="0">
                <a:latin typeface="細明體" panose="02020509000000000000" pitchFamily="49" charset="-120"/>
                <a:ea typeface="細明體" panose="02020509000000000000" pitchFamily="49" charset="-120"/>
              </a:rPr>
              <a:t>」</a:t>
            </a:r>
            <a:r>
              <a:rPr lang="zh-CN" altLang="en-US" sz="1600" dirty="0">
                <a:latin typeface="細明體" panose="02020509000000000000" pitchFamily="49" charset="-120"/>
                <a:ea typeface="細明體" panose="02020509000000000000" pitchFamily="49" charset="-120"/>
              </a:rPr>
              <a:t>，不是單單在朝廷當官</a:t>
            </a:r>
            <a:r>
              <a:rPr lang="zh-TW" altLang="en-US" sz="1600" dirty="0">
                <a:latin typeface="細明體" panose="02020509000000000000" pitchFamily="49" charset="-120"/>
                <a:ea typeface="細明體" panose="02020509000000000000" pitchFamily="49" charset="-120"/>
              </a:rPr>
              <a:t>，</a:t>
            </a:r>
            <a:r>
              <a:rPr lang="zh-CN" altLang="en-US" sz="1600" dirty="0">
                <a:latin typeface="細明體" panose="02020509000000000000" pitchFamily="49" charset="-120"/>
                <a:ea typeface="細明體" panose="02020509000000000000" pitchFamily="49" charset="-120"/>
              </a:rPr>
              <a:t>魏晉時期的北方士族</a:t>
            </a:r>
            <a:r>
              <a:rPr lang="zh-TW" altLang="en-US" sz="1600" dirty="0">
                <a:latin typeface="細明體" panose="02020509000000000000" pitchFamily="49" charset="-120"/>
                <a:ea typeface="細明體" panose="02020509000000000000" pitchFamily="49" charset="-120"/>
              </a:rPr>
              <a:t>同時</a:t>
            </a:r>
            <a:r>
              <a:rPr lang="zh-CN" altLang="en-US" sz="1600" dirty="0">
                <a:latin typeface="細明體" panose="02020509000000000000" pitchFamily="49" charset="-120"/>
                <a:ea typeface="細明體" panose="02020509000000000000" pitchFamily="49" charset="-120"/>
              </a:rPr>
              <a:t>也是地方豪強。他們佔據大莊園，建立塢堡，生活奢華，並且</a:t>
            </a:r>
            <a:r>
              <a:rPr lang="zh-TW" altLang="en-US" sz="1600" dirty="0">
                <a:latin typeface="細明體" panose="02020509000000000000" pitchFamily="49" charset="-120"/>
                <a:ea typeface="細明體" panose="02020509000000000000" pitchFamily="49" charset="-120"/>
              </a:rPr>
              <a:t>組織</a:t>
            </a:r>
            <a:r>
              <a:rPr lang="zh-CN" altLang="en-US" sz="1600" dirty="0">
                <a:latin typeface="細明體" panose="02020509000000000000" pitchFamily="49" charset="-120"/>
                <a:ea typeface="細明體" panose="02020509000000000000" pitchFamily="49" charset="-120"/>
              </a:rPr>
              <a:t>私人軍隊，形成地方勢力。</a:t>
            </a:r>
            <a:endParaRPr lang="en-US" altLang="zh-CN" sz="1600" dirty="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2511" y="3260605"/>
            <a:ext cx="7531560" cy="13234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細明體" panose="02020509000000000000" pitchFamily="49" charset="-120"/>
                <a:ea typeface="細明體" panose="02020509000000000000" pitchFamily="49" charset="-120"/>
              </a:rPr>
              <a:t>在</a:t>
            </a:r>
            <a:r>
              <a:rPr lang="zh-TW" altLang="en-US" sz="1600" dirty="0">
                <a:latin typeface="細明體" panose="02020509000000000000" pitchFamily="49" charset="-120"/>
                <a:ea typeface="細明體" panose="02020509000000000000" pitchFamily="49" charset="-120"/>
              </a:rPr>
              <a:t>本課題</a:t>
            </a:r>
            <a:r>
              <a:rPr lang="zh-CN" altLang="en-US" sz="1600" dirty="0">
                <a:latin typeface="細明體" panose="02020509000000000000" pitchFamily="49" charset="-120"/>
                <a:ea typeface="細明體" panose="02020509000000000000" pitchFamily="49" charset="-120"/>
              </a:rPr>
              <a:t>，</a:t>
            </a:r>
            <a:r>
              <a:rPr lang="zh-TW" altLang="en-US" sz="1600" dirty="0">
                <a:latin typeface="細明體" panose="02020509000000000000" pitchFamily="49" charset="-120"/>
                <a:ea typeface="細明體" panose="02020509000000000000" pitchFamily="49" charset="-120"/>
              </a:rPr>
              <a:t>你</a:t>
            </a:r>
            <a:r>
              <a:rPr lang="zh-CN" altLang="en-US" sz="1600" dirty="0">
                <a:latin typeface="細明體" panose="02020509000000000000" pitchFamily="49" charset="-120"/>
                <a:ea typeface="細明體" panose="02020509000000000000" pitchFamily="49" charset="-120"/>
              </a:rPr>
              <a:t>將可以學到：</a:t>
            </a:r>
            <a:endParaRPr lang="en-US" altLang="zh-CN" sz="1600" dirty="0">
              <a:latin typeface="細明體" panose="02020509000000000000" pitchFamily="49" charset="-120"/>
              <a:ea typeface="細明體" panose="02020509000000000000" pitchFamily="49" charset="-120"/>
            </a:endParaRPr>
          </a:p>
          <a:p>
            <a:pPr marL="342900" indent="-342900">
              <a:buAutoNum type="arabicPeriod"/>
            </a:pPr>
            <a:r>
              <a:rPr lang="zh-CN" altLang="en-US" sz="1600" dirty="0">
                <a:latin typeface="細明體" panose="02020509000000000000" pitchFamily="49" charset="-120"/>
                <a:ea typeface="細明體" panose="02020509000000000000" pitchFamily="49" charset="-120"/>
              </a:rPr>
              <a:t>魏晉壁畫</a:t>
            </a:r>
            <a:r>
              <a:rPr lang="zh-TW" altLang="en-US" sz="1600" dirty="0">
                <a:latin typeface="細明體" panose="02020509000000000000" pitchFamily="49" charset="-120"/>
                <a:ea typeface="細明體" panose="02020509000000000000" pitchFamily="49" charset="-120"/>
              </a:rPr>
              <a:t>的特色</a:t>
            </a:r>
            <a:endParaRPr lang="en-US" altLang="zh-CN" sz="1600" dirty="0">
              <a:latin typeface="細明體" panose="02020509000000000000" pitchFamily="49" charset="-120"/>
              <a:ea typeface="細明體" panose="02020509000000000000" pitchFamily="49" charset="-120"/>
            </a:endParaRPr>
          </a:p>
          <a:p>
            <a:pPr marL="342900" indent="-342900">
              <a:buAutoNum type="arabicPeriod"/>
            </a:pPr>
            <a:r>
              <a:rPr lang="zh-TW" altLang="en-US" sz="1600" dirty="0">
                <a:latin typeface="細明體" panose="02020509000000000000" pitchFamily="49" charset="-120"/>
                <a:ea typeface="細明體" panose="02020509000000000000" pitchFamily="49" charset="-120"/>
              </a:rPr>
              <a:t>如何</a:t>
            </a:r>
            <a:r>
              <a:rPr lang="zh-CN" altLang="en-US" sz="1600" dirty="0">
                <a:latin typeface="細明體" panose="02020509000000000000" pitchFamily="49" charset="-120"/>
                <a:ea typeface="細明體" panose="02020509000000000000" pitchFamily="49" charset="-120"/>
              </a:rPr>
              <a:t>利用壁畫看歷史</a:t>
            </a:r>
            <a:endParaRPr lang="en-US" altLang="zh-CN" sz="1600" dirty="0">
              <a:latin typeface="細明體" panose="02020509000000000000" pitchFamily="49" charset="-120"/>
              <a:ea typeface="細明體" panose="02020509000000000000" pitchFamily="49" charset="-120"/>
            </a:endParaRPr>
          </a:p>
          <a:p>
            <a:pPr marL="342900" indent="-342900">
              <a:buAutoNum type="arabicPeriod"/>
            </a:pP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莊園和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塢</a:t>
            </a:r>
            <a:r>
              <a:rPr lang="zh-TW" altLang="zh-HK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（</a:t>
            </a:r>
            <a:r>
              <a:rPr lang="zh-TW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音滸 </a:t>
            </a:r>
            <a:r>
              <a:rPr lang="en-US" altLang="zh-TW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/ </a:t>
            </a:r>
            <a:r>
              <a:rPr lang="zh-TW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烏</a:t>
            </a:r>
            <a:r>
              <a:rPr lang="zh-TW" altLang="zh-HK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）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堡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的構造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342900" indent="-342900">
              <a:buAutoNum type="arabicPeriod"/>
            </a:pPr>
            <a:r>
              <a:rPr lang="zh-CN" altLang="en-US" sz="1600" dirty="0">
                <a:latin typeface="細明體" panose="02020509000000000000" pitchFamily="49" charset="-120"/>
                <a:ea typeface="細明體" panose="02020509000000000000" pitchFamily="49" charset="-120"/>
              </a:rPr>
              <a:t>士族的奢華生活</a:t>
            </a:r>
            <a:r>
              <a:rPr lang="zh-TW" altLang="en-US" sz="1600" dirty="0">
                <a:latin typeface="細明體" panose="02020509000000000000" pitchFamily="49" charset="-120"/>
                <a:ea typeface="細明體" panose="02020509000000000000" pitchFamily="49" charset="-120"/>
              </a:rPr>
              <a:t>狀況</a:t>
            </a:r>
            <a:endParaRPr lang="en-US" altLang="zh-CN" sz="1600" dirty="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3073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983044" y="822367"/>
            <a:ext cx="3599356" cy="1323439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細明體" panose="02020509000000000000" pitchFamily="49" charset="-120"/>
                <a:ea typeface="細明體" panose="02020509000000000000" pitchFamily="49" charset="-120"/>
              </a:rPr>
              <a:t>所謂「莊園」，是指三國魏晉南北朝時代的大農場。生活在莊園的人，在經濟上</a:t>
            </a:r>
            <a:r>
              <a:rPr lang="zh-TW" altLang="en-US" sz="1600" dirty="0">
                <a:latin typeface="細明體" panose="02020509000000000000" pitchFamily="49" charset="-120"/>
                <a:ea typeface="細明體" panose="02020509000000000000" pitchFamily="49" charset="-120"/>
              </a:rPr>
              <a:t>可以</a:t>
            </a:r>
            <a:r>
              <a:rPr lang="zh-CN" altLang="en-US" sz="1600" dirty="0">
                <a:latin typeface="細明體" panose="02020509000000000000" pitchFamily="49" charset="-120"/>
                <a:ea typeface="細明體" panose="02020509000000000000" pitchFamily="49" charset="-120"/>
              </a:rPr>
              <a:t>自給自足。這在戰亂時期尤其重要，因為若太過依賴其他地區的食物供應，隨時有斷糧威脅。</a:t>
            </a:r>
            <a:endParaRPr lang="en-US" sz="1600" dirty="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957519" y="2386624"/>
            <a:ext cx="34799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細明體" panose="02020509000000000000" pitchFamily="49" charset="-120"/>
                <a:ea typeface="細明體" panose="02020509000000000000" pitchFamily="49" charset="-120"/>
              </a:rPr>
              <a:t>一個大莊園，至少包含兩個部分：</a:t>
            </a:r>
            <a:endParaRPr lang="en-US" altLang="zh-CN" sz="1600" dirty="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1" y="838985"/>
            <a:ext cx="815389" cy="30777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zh-CN" altLang="en-US" sz="1400" b="1" dirty="0"/>
              <a:t>大莊園</a:t>
            </a:r>
            <a:endParaRPr lang="en-US" sz="1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983042" y="2867413"/>
            <a:ext cx="1136076" cy="33855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1. </a:t>
            </a:r>
            <a:r>
              <a:rPr lang="zh-CN" altLang="en-US" sz="1600" b="1" dirty="0">
                <a:solidFill>
                  <a:schemeClr val="bg1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耕種區</a:t>
            </a:r>
            <a:endParaRPr lang="en-US" sz="1600" b="1" dirty="0">
              <a:solidFill>
                <a:schemeClr val="bg1"/>
              </a:solidFill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29638" y="4406514"/>
            <a:ext cx="1171870" cy="33855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2. </a:t>
            </a:r>
            <a:r>
              <a:rPr lang="zh-CN" altLang="en-US" sz="1600" b="1" dirty="0">
                <a:solidFill>
                  <a:schemeClr val="bg1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居住區</a:t>
            </a:r>
            <a:endParaRPr lang="en-US" sz="1600" b="1" dirty="0">
              <a:solidFill>
                <a:schemeClr val="bg1"/>
              </a:solidFill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852936"/>
            <a:ext cx="6376582" cy="514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Elbow Connector 16"/>
          <p:cNvCxnSpPr/>
          <p:nvPr/>
        </p:nvCxnSpPr>
        <p:spPr>
          <a:xfrm rot="10800000">
            <a:off x="3911924" y="2287607"/>
            <a:ext cx="4071118" cy="797760"/>
          </a:xfrm>
          <a:prstGeom prst="bentConnector3">
            <a:avLst/>
          </a:prstGeom>
          <a:ln w="19050">
            <a:solidFill>
              <a:srgbClr val="0070C0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7"/>
          <p:cNvCxnSpPr>
            <a:stCxn id="11" idx="1"/>
          </p:cNvCxnSpPr>
          <p:nvPr/>
        </p:nvCxnSpPr>
        <p:spPr>
          <a:xfrm rot="10800000">
            <a:off x="4372042" y="3954697"/>
            <a:ext cx="3657596" cy="621094"/>
          </a:xfrm>
          <a:prstGeom prst="bentConnector3">
            <a:avLst>
              <a:gd name="adj1" fmla="val 50000"/>
            </a:avLst>
          </a:prstGeom>
          <a:ln w="19050">
            <a:solidFill>
              <a:srgbClr val="0070C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983044" y="3181022"/>
            <a:ext cx="3706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細明體" panose="02020509000000000000" pitchFamily="49" charset="-120"/>
                <a:ea typeface="細明體" panose="02020509000000000000" pitchFamily="49" charset="-120"/>
              </a:rPr>
              <a:t>除了耕種之外，你認為住在這莊園的人還可以靠什麼為生</a:t>
            </a:r>
            <a:r>
              <a:rPr lang="zh-CN" altLang="en-US" sz="1600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？</a:t>
            </a:r>
            <a:endParaRPr lang="en-US" altLang="zh-CN" sz="1600" dirty="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881" y="1763192"/>
            <a:ext cx="334089" cy="382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8038370" y="4714291"/>
            <a:ext cx="3544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細明體" panose="02020509000000000000" pitchFamily="49" charset="-120"/>
                <a:ea typeface="細明體" panose="02020509000000000000" pitchFamily="49" charset="-120"/>
              </a:rPr>
              <a:t>人們選擇居所的時候，都是喜歡聚在一起，亦即所謂「聚族而居」。</a:t>
            </a:r>
            <a:endParaRPr lang="en-US" sz="1600" dirty="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990" y="1141688"/>
            <a:ext cx="334089" cy="382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763" y="3473833"/>
            <a:ext cx="334089" cy="382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962971" y="1544124"/>
            <a:ext cx="2319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A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866607" y="3222024"/>
            <a:ext cx="2319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B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499551" y="821033"/>
            <a:ext cx="2319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C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9" name="Oval Callout 18"/>
          <p:cNvSpPr/>
          <p:nvPr/>
        </p:nvSpPr>
        <p:spPr>
          <a:xfrm>
            <a:off x="1609556" y="5104174"/>
            <a:ext cx="4833988" cy="1240743"/>
          </a:xfrm>
          <a:prstGeom prst="wedgeEllipseCallout">
            <a:avLst>
              <a:gd name="adj1" fmla="val -34950"/>
              <a:gd name="adj2" fmla="val -92993"/>
            </a:avLst>
          </a:prstGeom>
          <a:ln w="28575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1600" dirty="0">
                <a:latin typeface="細明體" panose="02020509000000000000" pitchFamily="49" charset="-120"/>
                <a:ea typeface="細明體" panose="02020509000000000000" pitchFamily="49" charset="-120"/>
              </a:rPr>
              <a:t>我初到貴境，朋友介紹</a:t>
            </a:r>
            <a:r>
              <a:rPr lang="en-US" altLang="zh-CN" sz="1600" dirty="0">
                <a:latin typeface="細明體" panose="02020509000000000000" pitchFamily="49" charset="-120"/>
                <a:ea typeface="細明體" panose="02020509000000000000" pitchFamily="49" charset="-120"/>
              </a:rPr>
              <a:t>A</a:t>
            </a:r>
            <a:r>
              <a:rPr lang="zh-CN" altLang="en-US" sz="1600" dirty="0">
                <a:latin typeface="細明體" panose="02020509000000000000" pitchFamily="49" charset="-120"/>
                <a:ea typeface="細明體" panose="02020509000000000000" pitchFamily="49" charset="-120"/>
              </a:rPr>
              <a:t>、</a:t>
            </a:r>
            <a:r>
              <a:rPr lang="en-US" altLang="zh-CN" sz="1600" dirty="0">
                <a:latin typeface="細明體" panose="02020509000000000000" pitchFamily="49" charset="-120"/>
                <a:ea typeface="細明體" panose="02020509000000000000" pitchFamily="49" charset="-120"/>
              </a:rPr>
              <a:t>B</a:t>
            </a:r>
            <a:r>
              <a:rPr lang="zh-CN" altLang="en-US" sz="1600" dirty="0">
                <a:latin typeface="細明體" panose="02020509000000000000" pitchFamily="49" charset="-120"/>
                <a:ea typeface="細明體" panose="02020509000000000000" pitchFamily="49" charset="-120"/>
              </a:rPr>
              <a:t>、</a:t>
            </a:r>
            <a:r>
              <a:rPr lang="en-US" altLang="zh-CN" sz="1600" dirty="0">
                <a:latin typeface="細明體" panose="02020509000000000000" pitchFamily="49" charset="-120"/>
                <a:ea typeface="細明體" panose="02020509000000000000" pitchFamily="49" charset="-120"/>
              </a:rPr>
              <a:t>C</a:t>
            </a:r>
            <a:r>
              <a:rPr lang="zh-CN" altLang="en-US" sz="1600" dirty="0">
                <a:latin typeface="細明體" panose="02020509000000000000" pitchFamily="49" charset="-120"/>
                <a:ea typeface="細明體" panose="02020509000000000000" pitchFamily="49" charset="-120"/>
              </a:rPr>
              <a:t>三間屋，你認為我應該住</a:t>
            </a:r>
            <a:r>
              <a:rPr lang="zh-TW" altLang="en-US" sz="1600" dirty="0">
                <a:latin typeface="細明體" panose="02020509000000000000" pitchFamily="49" charset="-120"/>
                <a:ea typeface="細明體" panose="02020509000000000000" pitchFamily="49" charset="-120"/>
              </a:rPr>
              <a:t>哪</a:t>
            </a:r>
            <a:r>
              <a:rPr lang="zh-CN" altLang="en-US" sz="1600" dirty="0">
                <a:latin typeface="細明體" panose="02020509000000000000" pitchFamily="49" charset="-120"/>
                <a:ea typeface="細明體" panose="02020509000000000000" pitchFamily="49" charset="-120"/>
              </a:rPr>
              <a:t>一間，為什麼</a:t>
            </a:r>
            <a:r>
              <a:rPr lang="zh-CN" altLang="en-US" sz="1600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？</a:t>
            </a:r>
            <a:endParaRPr lang="en-US" sz="1600" dirty="0">
              <a:solidFill>
                <a:srgbClr val="FF0000"/>
              </a:solidFill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976392" y="369053"/>
            <a:ext cx="2450231" cy="461665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細明體" panose="02020509000000000000" pitchFamily="49" charset="-120"/>
                <a:ea typeface="細明體" panose="02020509000000000000" pitchFamily="49" charset="-120"/>
                <a:cs typeface="Aharoni" panose="02010803020104030203" pitchFamily="2" charset="-79"/>
              </a:rPr>
              <a:t>1.</a:t>
            </a:r>
            <a:r>
              <a:rPr lang="zh-CN" altLang="en-US" sz="2400" b="1" dirty="0">
                <a:solidFill>
                  <a:schemeClr val="bg1"/>
                </a:solidFill>
                <a:latin typeface="細明體" panose="02020509000000000000" pitchFamily="49" charset="-120"/>
                <a:ea typeface="細明體" panose="02020509000000000000" pitchFamily="49" charset="-120"/>
                <a:cs typeface="Aharoni" panose="02010803020104030203" pitchFamily="2" charset="-79"/>
              </a:rPr>
              <a:t>大莊園</a:t>
            </a:r>
            <a:r>
              <a:rPr lang="zh-TW" altLang="en-US" sz="2400" b="1" dirty="0">
                <a:solidFill>
                  <a:schemeClr val="bg1"/>
                </a:solidFill>
                <a:latin typeface="細明體" panose="02020509000000000000" pitchFamily="49" charset="-120"/>
                <a:ea typeface="細明體" panose="02020509000000000000" pitchFamily="49" charset="-120"/>
                <a:cs typeface="Aharoni" panose="02010803020104030203" pitchFamily="2" charset="-79"/>
              </a:rPr>
              <a:t>的結構</a:t>
            </a:r>
            <a:endParaRPr lang="en-US" sz="2400" b="1" dirty="0">
              <a:solidFill>
                <a:schemeClr val="bg1"/>
              </a:solidFill>
              <a:latin typeface="細明體" panose="02020509000000000000" pitchFamily="49" charset="-120"/>
              <a:ea typeface="細明體" panose="02020509000000000000" pitchFamily="49" charset="-120"/>
              <a:cs typeface="Aharoni" panose="02010803020104030203" pitchFamily="2" charset="-79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40705" y="5724546"/>
            <a:ext cx="25568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latin typeface="細明體" panose="02020509000000000000" pitchFamily="49" charset="-120"/>
                <a:ea typeface="細明體" panose="02020509000000000000" pitchFamily="49" charset="-120"/>
              </a:rPr>
              <a:t>（圖片取材：</a:t>
            </a:r>
            <a:r>
              <a:rPr lang="en-US" altLang="zh-CN" sz="1000" dirty="0">
                <a:latin typeface="細明體" panose="02020509000000000000" pitchFamily="49" charset="-120"/>
                <a:ea typeface="細明體" panose="02020509000000000000" pitchFamily="49" charset="-120"/>
              </a:rPr>
              <a:t>《</a:t>
            </a:r>
            <a:r>
              <a:rPr lang="zh-CN" altLang="en-US" sz="1000" dirty="0">
                <a:latin typeface="細明體" panose="02020509000000000000" pitchFamily="49" charset="-120"/>
                <a:ea typeface="細明體" panose="02020509000000000000" pitchFamily="49" charset="-120"/>
              </a:rPr>
              <a:t>天下名山圖</a:t>
            </a:r>
            <a:r>
              <a:rPr lang="en-US" altLang="zh-CN" sz="1000" dirty="0">
                <a:latin typeface="細明體" panose="02020509000000000000" pitchFamily="49" charset="-120"/>
                <a:ea typeface="細明體" panose="02020509000000000000" pitchFamily="49" charset="-120"/>
              </a:rPr>
              <a:t>》</a:t>
            </a:r>
            <a:r>
              <a:rPr lang="zh-CN" altLang="en-US" sz="1000" dirty="0">
                <a:latin typeface="細明體" panose="02020509000000000000" pitchFamily="49" charset="-120"/>
                <a:ea typeface="細明體" panose="02020509000000000000" pitchFamily="49" charset="-120"/>
              </a:rPr>
              <a:t>）</a:t>
            </a:r>
            <a:endParaRPr lang="en-US" sz="1000" dirty="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2748933" y="5823490"/>
            <a:ext cx="26600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（</a:t>
            </a:r>
            <a:r>
              <a:rPr lang="en-US" altLang="zh-CN" sz="1600" dirty="0">
                <a:solidFill>
                  <a:srgbClr val="FF000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B</a:t>
            </a:r>
            <a:r>
              <a:rPr lang="zh-CN" altLang="en-US" sz="1600" dirty="0">
                <a:solidFill>
                  <a:srgbClr val="FF000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，有鄰舍照應，最安全</a:t>
            </a:r>
            <a:r>
              <a:rPr lang="zh-CN" altLang="en-US" sz="1600" dirty="0" smtClean="0">
                <a:solidFill>
                  <a:srgbClr val="FF000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）</a:t>
            </a:r>
            <a:endParaRPr lang="en-US" altLang="zh-HK" sz="1600" dirty="0">
              <a:solidFill>
                <a:srgbClr val="FF0000"/>
              </a:solidFill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7848974" y="3732213"/>
            <a:ext cx="41840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（答：捕魚、飼養牲畜家禽、上山打獵等等</a:t>
            </a:r>
            <a:r>
              <a:rPr lang="zh-CN" altLang="en-US" sz="1600" dirty="0" smtClean="0">
                <a:solidFill>
                  <a:srgbClr val="FF000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）</a:t>
            </a:r>
            <a:endParaRPr lang="en-US" altLang="zh-HK" sz="1600" dirty="0">
              <a:solidFill>
                <a:srgbClr val="FF0000"/>
              </a:solidFill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7432135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1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1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1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1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1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11" grpId="0" animBg="1"/>
      <p:bldP spid="16" grpId="0"/>
      <p:bldP spid="28" grpId="0"/>
      <p:bldP spid="29" grpId="0"/>
      <p:bldP spid="19" grpId="0" animBg="1"/>
      <p:bldP spid="20" grpId="0" animBg="1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993" y="4404696"/>
            <a:ext cx="3107343" cy="1592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827" y="4466109"/>
            <a:ext cx="3007502" cy="1568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9" name="Picture 1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840" y="4381110"/>
            <a:ext cx="3011658" cy="1615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72827" y="1476819"/>
            <a:ext cx="2943869" cy="2062103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題材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：放牧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圖（墓葬壁畫）</a:t>
            </a:r>
          </a:p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年代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：魏晉（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220-316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年）</a:t>
            </a:r>
          </a:p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地點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endParaRPr lang="en-US" altLang="zh-CN" sz="16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甘肅省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酒泉市果園鄉高閘溝魏晉墓（酒泉市肅州區博物館藏）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內容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endParaRPr lang="en-US" altLang="zh-CN" sz="16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一個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放牧者身披大衣，下著褲，足著長靴，趕著一群羊。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466962" y="1466898"/>
            <a:ext cx="2946849" cy="2062103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題材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：耙地圖（墓葬壁畫）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年代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：魏晉（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220-316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年）</a:t>
            </a:r>
          </a:p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地點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endParaRPr lang="en-US" altLang="zh-CN" sz="16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甘肅省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嘉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峪</a:t>
            </a:r>
            <a:r>
              <a:rPr lang="zh-TW" altLang="zh-HK" sz="1600" dirty="0" smtClean="0"/>
              <a:t>（</a:t>
            </a:r>
            <a:r>
              <a:rPr lang="zh-TW" altLang="en-US" sz="1600" dirty="0" smtClean="0"/>
              <a:t>音育</a:t>
            </a:r>
            <a:r>
              <a:rPr lang="zh-TW" altLang="zh-HK" sz="1600" dirty="0" smtClean="0"/>
              <a:t>）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關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市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新城</a:t>
            </a:r>
            <a:r>
              <a:rPr lang="en-US" altLang="zh-CN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3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號墓（原址保存）</a:t>
            </a:r>
            <a:endParaRPr lang="en-US" altLang="zh-CN" sz="16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內容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endParaRPr lang="en-US" altLang="zh-CN" sz="16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一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男子披髮，蹲在耙上，雙手牽著韁繩，驅使一頭牛前行。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972067" y="1462732"/>
            <a:ext cx="2857204" cy="2062103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題材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：狩獵圖（墓葬壁畫）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年代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：魏晉（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220-316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年）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地點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endParaRPr lang="en-US" altLang="zh-CN" sz="16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甘肅省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嘉峪關市新城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3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號墓（嘉峪關長城博物館藏）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內容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endParaRPr lang="en-US" altLang="zh-CN" sz="16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一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男子騎在馬上，正在利用長矛追獵一頭鹿。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3980" y="1044093"/>
            <a:ext cx="5152072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配對：請將方格內</a:t>
            </a:r>
            <a:r>
              <a:rPr lang="zh-TW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的</a:t>
            </a:r>
            <a:r>
              <a:rPr lang="zh-CN" altLang="en-US" sz="16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說明文字，</a:t>
            </a:r>
            <a:r>
              <a:rPr lang="zh-TW" altLang="en-US" sz="16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與相關</a:t>
            </a:r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壁畫進行配對。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74637" y="6042338"/>
            <a:ext cx="46139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（參考：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中國出土壁畫全集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9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甘肅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·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寧夏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·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新疆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，北京：科學出版社，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2012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年）</a:t>
            </a:r>
            <a:endParaRPr lang="en-US" sz="10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377721" y="3684716"/>
            <a:ext cx="127590" cy="1063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443335" y="3684716"/>
            <a:ext cx="116958" cy="1063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377721" y="4207320"/>
            <a:ext cx="127590" cy="10333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0" y="212174"/>
            <a:ext cx="2377721" cy="461665"/>
          </a:xfrm>
          <a:prstGeom prst="rect">
            <a:avLst/>
          </a:prstGeom>
          <a:solidFill>
            <a:srgbClr val="3399FF"/>
          </a:solidFill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haroni" panose="02010803020104030203" pitchFamily="2" charset="-79"/>
              </a:rPr>
              <a:t>2.</a:t>
            </a:r>
            <a:r>
              <a:rPr lang="zh-CN" altLang="en-US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haroni" panose="02010803020104030203" pitchFamily="2" charset="-79"/>
              </a:rPr>
              <a:t>莊園</a:t>
            </a:r>
            <a:r>
              <a:rPr lang="zh-TW" altLang="en-US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haroni" panose="02010803020104030203" pitchFamily="2" charset="-79"/>
              </a:rPr>
              <a:t>內的生活</a:t>
            </a:r>
            <a:endParaRPr lang="en-US" sz="2400" b="1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Aharoni" panose="02010803020104030203" pitchFamily="2" charset="-79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0662" y="664178"/>
            <a:ext cx="3001406" cy="338554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莊園內的人如何得到食物？</a:t>
            </a:r>
            <a:endParaRPr lang="en-US" altLang="zh-CN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8" name="Oval 7"/>
          <p:cNvSpPr/>
          <p:nvPr/>
        </p:nvSpPr>
        <p:spPr>
          <a:xfrm>
            <a:off x="5902234" y="3684673"/>
            <a:ext cx="116958" cy="1063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9"/>
          <p:cNvSpPr/>
          <p:nvPr/>
        </p:nvSpPr>
        <p:spPr>
          <a:xfrm>
            <a:off x="5907870" y="4224186"/>
            <a:ext cx="127590" cy="10333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9"/>
          <p:cNvSpPr/>
          <p:nvPr/>
        </p:nvSpPr>
        <p:spPr>
          <a:xfrm>
            <a:off x="9438019" y="4207320"/>
            <a:ext cx="127590" cy="10333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19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993" y="4404696"/>
            <a:ext cx="3107343" cy="1592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827" y="4466109"/>
            <a:ext cx="3007502" cy="1568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1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840" y="4381110"/>
            <a:ext cx="3011658" cy="1615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extBox 3"/>
          <p:cNvSpPr txBox="1"/>
          <p:nvPr/>
        </p:nvSpPr>
        <p:spPr>
          <a:xfrm>
            <a:off x="972827" y="1476819"/>
            <a:ext cx="2943869" cy="2062103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題材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：放牧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圖（墓葬壁畫）</a:t>
            </a:r>
          </a:p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年代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：魏晉（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220-316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年）</a:t>
            </a:r>
          </a:p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地點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endParaRPr lang="en-US" altLang="zh-CN" sz="16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甘肅省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酒泉市果園鄉高閘溝魏晉墓（酒泉市肅州區博物館藏）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內容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endParaRPr lang="en-US" altLang="zh-CN" sz="16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一個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放牧者身披大衣，下著褲，足著長靴，趕著一群羊。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36" name="TextBox 22"/>
          <p:cNvSpPr txBox="1"/>
          <p:nvPr/>
        </p:nvSpPr>
        <p:spPr>
          <a:xfrm>
            <a:off x="4466962" y="1466898"/>
            <a:ext cx="2946849" cy="2062103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題材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：耙地圖（墓葬壁畫）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年代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：魏晉（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220-316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年）</a:t>
            </a:r>
          </a:p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地點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endParaRPr lang="en-US" altLang="zh-CN" sz="16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甘肅省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嘉峪關市新城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3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號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墓</a:t>
            </a:r>
            <a:endParaRPr lang="en-US" altLang="zh-CN" sz="16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（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原址保存）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內容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endParaRPr lang="en-US" altLang="zh-CN" sz="16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一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男子披髮，蹲在耙上，雙手牽著韁繩，驅使一頭牛前行。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38" name="TextBox 23"/>
          <p:cNvSpPr txBox="1"/>
          <p:nvPr/>
        </p:nvSpPr>
        <p:spPr>
          <a:xfrm>
            <a:off x="7972067" y="1462732"/>
            <a:ext cx="2857204" cy="2062103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題材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：狩獵圖（墓葬壁畫）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年代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：魏晉（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220-316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年）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地點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endParaRPr lang="en-US" altLang="zh-CN" sz="16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甘肅省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嘉峪關市新城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3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號墓（嘉峪關長城博物館藏）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內容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endParaRPr lang="en-US" altLang="zh-CN" sz="16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一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男子騎在馬上，正在利用長矛追獵一頭鹿。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39" name="TextBox 5"/>
          <p:cNvSpPr txBox="1"/>
          <p:nvPr/>
        </p:nvSpPr>
        <p:spPr>
          <a:xfrm>
            <a:off x="6374637" y="6042338"/>
            <a:ext cx="46139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（參考：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中國出土壁畫全集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9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甘肅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·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寧夏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·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新疆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，北京：科學出版社，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2012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年）</a:t>
            </a:r>
            <a:endParaRPr lang="en-US" sz="10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0" name="Oval 6"/>
          <p:cNvSpPr/>
          <p:nvPr/>
        </p:nvSpPr>
        <p:spPr>
          <a:xfrm>
            <a:off x="2377721" y="3684716"/>
            <a:ext cx="127590" cy="1063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7"/>
          <p:cNvSpPr/>
          <p:nvPr/>
        </p:nvSpPr>
        <p:spPr>
          <a:xfrm>
            <a:off x="9443335" y="3684716"/>
            <a:ext cx="116958" cy="1063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9"/>
          <p:cNvSpPr/>
          <p:nvPr/>
        </p:nvSpPr>
        <p:spPr>
          <a:xfrm>
            <a:off x="2377721" y="4207320"/>
            <a:ext cx="127590" cy="10333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7"/>
          <p:cNvSpPr/>
          <p:nvPr/>
        </p:nvSpPr>
        <p:spPr>
          <a:xfrm>
            <a:off x="5902234" y="3684673"/>
            <a:ext cx="116958" cy="1063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9"/>
          <p:cNvSpPr/>
          <p:nvPr/>
        </p:nvSpPr>
        <p:spPr>
          <a:xfrm>
            <a:off x="5907870" y="4224186"/>
            <a:ext cx="127590" cy="10333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9"/>
          <p:cNvSpPr/>
          <p:nvPr/>
        </p:nvSpPr>
        <p:spPr>
          <a:xfrm>
            <a:off x="9438019" y="4207320"/>
            <a:ext cx="127590" cy="10333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"/>
          <p:cNvSpPr txBox="1"/>
          <p:nvPr/>
        </p:nvSpPr>
        <p:spPr>
          <a:xfrm>
            <a:off x="353980" y="1044093"/>
            <a:ext cx="5152072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配對：請將方格內</a:t>
            </a:r>
            <a:r>
              <a:rPr lang="zh-TW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的</a:t>
            </a:r>
            <a:r>
              <a:rPr lang="zh-CN" altLang="en-US" sz="16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說明文字，</a:t>
            </a:r>
            <a:r>
              <a:rPr lang="zh-TW" altLang="en-US" sz="16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與相關</a:t>
            </a:r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壁畫進行配對。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7" name="TextBox 19"/>
          <p:cNvSpPr txBox="1"/>
          <p:nvPr/>
        </p:nvSpPr>
        <p:spPr>
          <a:xfrm>
            <a:off x="0" y="212174"/>
            <a:ext cx="2377721" cy="461665"/>
          </a:xfrm>
          <a:prstGeom prst="rect">
            <a:avLst/>
          </a:prstGeom>
          <a:solidFill>
            <a:srgbClr val="3399FF"/>
          </a:solidFill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haroni" panose="02010803020104030203" pitchFamily="2" charset="-79"/>
              </a:rPr>
              <a:t>2.</a:t>
            </a:r>
            <a:r>
              <a:rPr lang="zh-CN" altLang="en-US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haroni" panose="02010803020104030203" pitchFamily="2" charset="-79"/>
              </a:rPr>
              <a:t>莊園</a:t>
            </a:r>
            <a:r>
              <a:rPr lang="zh-TW" altLang="en-US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haroni" panose="02010803020104030203" pitchFamily="2" charset="-79"/>
              </a:rPr>
              <a:t>內的生活</a:t>
            </a:r>
            <a:endParaRPr lang="en-US" sz="2400" b="1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Aharoni" panose="02010803020104030203" pitchFamily="2" charset="-79"/>
            </a:endParaRPr>
          </a:p>
        </p:txBody>
      </p:sp>
      <p:sp>
        <p:nvSpPr>
          <p:cNvPr id="48" name="TextBox 1"/>
          <p:cNvSpPr txBox="1"/>
          <p:nvPr/>
        </p:nvSpPr>
        <p:spPr>
          <a:xfrm>
            <a:off x="360662" y="664178"/>
            <a:ext cx="3001406" cy="338554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莊園內的人如何得到食物？</a:t>
            </a:r>
            <a:endParaRPr lang="en-US" altLang="zh-CN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cxnSp>
        <p:nvCxnSpPr>
          <p:cNvPr id="3" name="直線接點 2"/>
          <p:cNvCxnSpPr>
            <a:stCxn id="40" idx="5"/>
            <a:endCxn id="45" idx="7"/>
          </p:cNvCxnSpPr>
          <p:nvPr/>
        </p:nvCxnSpPr>
        <p:spPr>
          <a:xfrm>
            <a:off x="2486626" y="3775471"/>
            <a:ext cx="7060298" cy="44698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接點 4"/>
          <p:cNvCxnSpPr>
            <a:stCxn id="43" idx="5"/>
            <a:endCxn id="42" idx="7"/>
          </p:cNvCxnSpPr>
          <p:nvPr/>
        </p:nvCxnSpPr>
        <p:spPr>
          <a:xfrm flipH="1">
            <a:off x="2486626" y="3775428"/>
            <a:ext cx="3515438" cy="44702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>
            <a:stCxn id="41" idx="5"/>
            <a:endCxn id="44" idx="6"/>
          </p:cNvCxnSpPr>
          <p:nvPr/>
        </p:nvCxnSpPr>
        <p:spPr>
          <a:xfrm flipH="1">
            <a:off x="6035460" y="3775471"/>
            <a:ext cx="3507705" cy="50038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738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4124" y="296609"/>
            <a:ext cx="1473420" cy="46153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交通工具</a:t>
            </a:r>
            <a:endParaRPr lang="en-US" altLang="zh-CN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539" y="1879741"/>
            <a:ext cx="4334697" cy="2235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667" y="1879741"/>
            <a:ext cx="4210897" cy="2234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10539" y="4469779"/>
            <a:ext cx="65231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試從這兩張魏晉時期的壁畫，說明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那時採用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的交通工具。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37544" y="5020192"/>
            <a:ext cx="3226609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圖一：</a:t>
            </a:r>
            <a:r>
              <a:rPr lang="zh-TW" alt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馬匹</a:t>
            </a:r>
            <a:endParaRPr lang="en-US" sz="16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60998" y="4993712"/>
            <a:ext cx="3645951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圖二：</a:t>
            </a:r>
            <a:r>
              <a:rPr lang="zh-TW" alt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牛車</a:t>
            </a:r>
            <a:endParaRPr lang="en-US" sz="16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8682" y="5628848"/>
            <a:ext cx="8223775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兩種交通工具各有優點（如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速度</a:t>
            </a:r>
            <a:r>
              <a:rPr lang="zh-TW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穩定</a:t>
            </a:r>
            <a:r>
              <a:rPr lang="zh-TW" altLang="en-US" sz="1600" dirty="0">
                <a:latin typeface="新細明體" panose="02020500000000000000" pitchFamily="18" charset="-120"/>
              </a:rPr>
              <a:t>、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負載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大型行李等）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，試加以說明</a:t>
            </a:r>
            <a:r>
              <a:rPr lang="zh-TW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en-US" altLang="zh-TW" sz="16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46025" y="557674"/>
            <a:ext cx="3185748" cy="1323439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題材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：放牧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圖（墓葬壁畫）</a:t>
            </a:r>
          </a:p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年代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：魏晉（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220-316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年）</a:t>
            </a:r>
          </a:p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地點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endParaRPr lang="en-US" altLang="zh-CN" sz="16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甘肅省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嘉峪關市新城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3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號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墓</a:t>
            </a:r>
            <a:endParaRPr lang="en-US" altLang="zh-CN" sz="16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（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嘉峪關長城博物館藏）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53400" y="557674"/>
            <a:ext cx="3273759" cy="1323439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題材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：出行圖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（墓葬壁畫）</a:t>
            </a:r>
          </a:p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年代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：魏晉（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220-316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年）</a:t>
            </a:r>
          </a:p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地點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endParaRPr lang="en-US" altLang="zh-CN" sz="16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甘肅省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酒泉市果園鄉高閘溝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7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號墓（酒泉市肅州區博物館藏）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20699" y="1666353"/>
            <a:ext cx="644435" cy="33855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圖一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70896" y="1774462"/>
            <a:ext cx="644435" cy="33855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圖二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837544" y="5886874"/>
            <a:ext cx="80268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solidFill>
                  <a:srgbClr val="FF0000"/>
                </a:solidFill>
                <a:latin typeface="新細明體" panose="02020500000000000000" pitchFamily="18" charset="-120"/>
              </a:rPr>
              <a:t>馬匹速度較快，但只能供一人騎乘；牛車能拉動車輛，負載較多人及物品</a:t>
            </a:r>
            <a:r>
              <a:rPr lang="zh-TW" altLang="en-US" sz="1600" dirty="0" smtClean="0">
                <a:solidFill>
                  <a:srgbClr val="FF0000"/>
                </a:solidFill>
                <a:latin typeface="新細明體" panose="02020500000000000000" pitchFamily="18" charset="-120"/>
              </a:rPr>
              <a:t>。</a:t>
            </a:r>
            <a:endParaRPr lang="en-US" altLang="zh-HK" sz="1600" dirty="0">
              <a:solidFill>
                <a:srgbClr val="FF0000"/>
              </a:solidFill>
              <a:latin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4663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9" grpId="0" animBg="1"/>
      <p:bldP spid="10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75" y="466530"/>
            <a:ext cx="422910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089700"/>
            <a:ext cx="4079068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12517" y="4067944"/>
            <a:ext cx="3488588" cy="1077218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題材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：陶屋（墓葬明器）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年代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：東漢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地點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：廣州（廣州博物館藏）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內容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：屋內有人，養有小狗看門口。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00775" y="3285930"/>
            <a:ext cx="4229100" cy="2062103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題材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：陶院落（墓葬明器）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年代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：三國▪吳（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222-280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年）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地點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：湖北鄂城（北京中國國家博物館藏）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內容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endParaRPr lang="en-US" altLang="zh-CN" sz="16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陶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院有房舍數個，以土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牆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包圍保護。前門正上方築有門樓，圍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牆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四角各有一座角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樓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。這種具有防衛的莊園內建築，在中國西北地區（如甘肅省）叫做「塢」或「塢堡」。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5875" y="5742429"/>
            <a:ext cx="11337865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問題：若你生活在在戰爭連年，盜賊橫行的年代，你會選擇圖一的「屋」或圖二的 「塢」作為你的居所？原因是</a:t>
            </a:r>
            <a:r>
              <a:rPr lang="zh-TW" altLang="en-US" sz="16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什麼</a:t>
            </a:r>
            <a:r>
              <a:rPr lang="zh-CN" altLang="en-US" sz="16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？</a:t>
            </a:r>
            <a:endParaRPr lang="en-US" altLang="zh-CN" sz="1600" b="1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12517" y="3725329"/>
            <a:ext cx="999669" cy="33855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圖一：屋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00774" y="2947376"/>
            <a:ext cx="1915927" cy="33855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圖二：塢（或塢堡）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1" name="TextBox 19"/>
          <p:cNvSpPr txBox="1"/>
          <p:nvPr/>
        </p:nvSpPr>
        <p:spPr>
          <a:xfrm>
            <a:off x="172817" y="254528"/>
            <a:ext cx="4079068" cy="461665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haroni" panose="02010803020104030203" pitchFamily="2" charset="-79"/>
              </a:rPr>
              <a:t>3</a:t>
            </a:r>
            <a:r>
              <a:rPr lang="en-US" altLang="zh-CN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haroni" panose="02010803020104030203" pitchFamily="2" charset="-79"/>
              </a:rPr>
              <a:t>.</a:t>
            </a:r>
            <a:r>
              <a:rPr lang="zh-TW" altLang="en-US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haroni" panose="02010803020104030203" pitchFamily="2" charset="-79"/>
              </a:rPr>
              <a:t>戰亂時的防御設備 </a:t>
            </a:r>
            <a:r>
              <a:rPr lang="en-US" altLang="zh-TW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haroni" panose="02010803020104030203" pitchFamily="2" charset="-79"/>
              </a:rPr>
              <a:t>— </a:t>
            </a:r>
            <a:r>
              <a:rPr lang="zh-TW" altLang="en-US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haroni" panose="02010803020104030203" pitchFamily="2" charset="-79"/>
              </a:rPr>
              <a:t>塢</a:t>
            </a:r>
            <a:endParaRPr lang="en-US" sz="2400" b="1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Aharoni" panose="02010803020104030203" pitchFamily="2" charset="-79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665875" y="6051392"/>
            <a:ext cx="71674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 smtClean="0">
                <a:solidFill>
                  <a:srgbClr val="FF0000"/>
                </a:solidFill>
                <a:latin typeface="新細明體" panose="02020500000000000000" pitchFamily="18" charset="-120"/>
              </a:rPr>
              <a:t>圖二，塢設有防衛設備如圍牆、門樓及角樓，較為安全。</a:t>
            </a:r>
            <a:endParaRPr lang="en-US" altLang="zh-HK" sz="1600" dirty="0">
              <a:solidFill>
                <a:srgbClr val="FF0000"/>
              </a:solidFill>
              <a:latin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199936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4" grpId="0"/>
      <p:bldP spid="11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6" y="2475708"/>
            <a:ext cx="5239567" cy="3493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452" y="1551782"/>
            <a:ext cx="4020627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835" y="3835786"/>
            <a:ext cx="514352" cy="621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66" y="3835784"/>
            <a:ext cx="485775" cy="587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2544" y="4606043"/>
            <a:ext cx="515521" cy="623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8065" y="3847299"/>
            <a:ext cx="495301" cy="598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233" y="4615747"/>
            <a:ext cx="507493" cy="613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131732" y="1332393"/>
            <a:ext cx="3298268" cy="156966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不好了！盜賊攻打大莊園，我們安排了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5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個弓箭手進行防衛，但是應該如何放置他們，請用筆把塢堡的理想防衛據點圈起來。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433" y="1351758"/>
            <a:ext cx="1066800" cy="112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2"/>
          <p:cNvSpPr txBox="1"/>
          <p:nvPr/>
        </p:nvSpPr>
        <p:spPr>
          <a:xfrm>
            <a:off x="3929758" y="3775788"/>
            <a:ext cx="904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門樓</a:t>
            </a:r>
            <a:endParaRPr lang="en-US" sz="24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8" name="TextBox 14"/>
          <p:cNvSpPr txBox="1"/>
          <p:nvPr/>
        </p:nvSpPr>
        <p:spPr>
          <a:xfrm>
            <a:off x="6808693" y="4396458"/>
            <a:ext cx="553998" cy="105201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4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角樓</a:t>
            </a:r>
            <a:endParaRPr lang="en-US" sz="24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72817" y="254528"/>
            <a:ext cx="4079068" cy="461665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haroni" panose="02010803020104030203" pitchFamily="2" charset="-79"/>
              </a:rPr>
              <a:t>3</a:t>
            </a:r>
            <a:r>
              <a:rPr lang="en-US" altLang="zh-CN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haroni" panose="02010803020104030203" pitchFamily="2" charset="-79"/>
              </a:rPr>
              <a:t>.</a:t>
            </a:r>
            <a:r>
              <a:rPr lang="zh-TW" altLang="en-US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haroni" panose="02010803020104030203" pitchFamily="2" charset="-79"/>
              </a:rPr>
              <a:t>戰亂時的防御設備 </a:t>
            </a:r>
            <a:r>
              <a:rPr lang="en-US" altLang="zh-TW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haroni" panose="02010803020104030203" pitchFamily="2" charset="-79"/>
              </a:rPr>
              <a:t>— </a:t>
            </a:r>
            <a:r>
              <a:rPr lang="zh-TW" altLang="en-US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haroni" panose="02010803020104030203" pitchFamily="2" charset="-79"/>
              </a:rPr>
              <a:t>塢</a:t>
            </a:r>
            <a:endParaRPr lang="en-US" sz="2400" b="1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35111145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/>
      <p:bldP spid="18" grpId="0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6" y="2475708"/>
            <a:ext cx="5239567" cy="3493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452" y="1551782"/>
            <a:ext cx="4020627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5528930" y="3046765"/>
            <a:ext cx="786384" cy="78680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097077" y="4111803"/>
            <a:ext cx="786384" cy="78680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637752" y="3046764"/>
            <a:ext cx="786384" cy="78680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1970847" y="3828827"/>
            <a:ext cx="786384" cy="78680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644250" y="3520255"/>
            <a:ext cx="1320361" cy="126390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72817" y="254528"/>
            <a:ext cx="4079068" cy="461665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haroni" panose="02010803020104030203" pitchFamily="2" charset="-79"/>
              </a:rPr>
              <a:t>3</a:t>
            </a:r>
            <a:r>
              <a:rPr lang="en-US" altLang="zh-CN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haroni" panose="02010803020104030203" pitchFamily="2" charset="-79"/>
              </a:rPr>
              <a:t>.</a:t>
            </a:r>
            <a:r>
              <a:rPr lang="zh-TW" altLang="en-US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haroni" panose="02010803020104030203" pitchFamily="2" charset="-79"/>
              </a:rPr>
              <a:t>戰亂時的防御設備 </a:t>
            </a:r>
            <a:r>
              <a:rPr lang="en-US" altLang="zh-TW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haroni" panose="02010803020104030203" pitchFamily="2" charset="-79"/>
              </a:rPr>
              <a:t>— </a:t>
            </a:r>
            <a:r>
              <a:rPr lang="zh-TW" altLang="en-US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haroni" panose="02010803020104030203" pitchFamily="2" charset="-79"/>
              </a:rPr>
              <a:t>塢</a:t>
            </a:r>
            <a:endParaRPr lang="en-US" sz="2400" b="1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Aharoni" panose="02010803020104030203" pitchFamily="2" charset="-79"/>
            </a:endParaRPr>
          </a:p>
        </p:txBody>
      </p:sp>
      <p:sp>
        <p:nvSpPr>
          <p:cNvPr id="22" name="TextBox 1"/>
          <p:cNvSpPr txBox="1"/>
          <p:nvPr/>
        </p:nvSpPr>
        <p:spPr>
          <a:xfrm>
            <a:off x="8131732" y="1332393"/>
            <a:ext cx="3298268" cy="156966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不好了！盜賊攻打大莊園，我們安排了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5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個弓箭手進行防衛，但是應該如何放置他們，請用筆把塢堡的理想防衛據點圈起來。</a:t>
            </a:r>
            <a:endParaRPr lang="en-US" altLang="zh-HK" sz="1600" dirty="0">
              <a:latin typeface="新細明體" panose="02020500000000000000" pitchFamily="18" charset="-120"/>
            </a:endParaRPr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433" y="1351758"/>
            <a:ext cx="1066800" cy="112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12"/>
          <p:cNvSpPr txBox="1"/>
          <p:nvPr/>
        </p:nvSpPr>
        <p:spPr>
          <a:xfrm>
            <a:off x="3929758" y="3775788"/>
            <a:ext cx="904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門樓</a:t>
            </a:r>
            <a:endParaRPr lang="en-US" sz="24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835" y="3835786"/>
            <a:ext cx="514352" cy="621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66" y="3835784"/>
            <a:ext cx="485775" cy="587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2544" y="4606043"/>
            <a:ext cx="515521" cy="623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8065" y="3847299"/>
            <a:ext cx="495301" cy="598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233" y="4615747"/>
            <a:ext cx="507493" cy="613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Box 14"/>
          <p:cNvSpPr txBox="1"/>
          <p:nvPr/>
        </p:nvSpPr>
        <p:spPr>
          <a:xfrm>
            <a:off x="6808693" y="4396458"/>
            <a:ext cx="553998" cy="105201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4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角樓</a:t>
            </a:r>
            <a:endParaRPr lang="en-US" sz="24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2284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17" grpId="0" animBg="1"/>
      <p:bldP spid="18" grpId="0" animBg="1"/>
      <p:bldP spid="19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4374</TotalTime>
  <Words>1998</Words>
  <Application>Microsoft Office PowerPoint</Application>
  <PresentationFormat>Widescreen</PresentationFormat>
  <Paragraphs>173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Aharoni</vt:lpstr>
      <vt:lpstr>等线</vt:lpstr>
      <vt:lpstr>宋体</vt:lpstr>
      <vt:lpstr>細明體</vt:lpstr>
      <vt:lpstr>新細明體</vt:lpstr>
      <vt:lpstr>Arial</vt:lpstr>
      <vt:lpstr>Calibri</vt:lpstr>
      <vt:lpstr>Calibri Light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dc:description>http://www.ypppt.com/</dc:description>
  <cp:lastModifiedBy>LO, Ka-yan</cp:lastModifiedBy>
  <cp:revision>364</cp:revision>
  <dcterms:created xsi:type="dcterms:W3CDTF">2017-07-16T05:46:39Z</dcterms:created>
  <dcterms:modified xsi:type="dcterms:W3CDTF">2022-10-21T01:11:36Z</dcterms:modified>
</cp:coreProperties>
</file>